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3" r:id="rId8"/>
    <p:sldId id="262" r:id="rId9"/>
    <p:sldId id="265" r:id="rId10"/>
    <p:sldId id="266" r:id="rId11"/>
    <p:sldId id="267" r:id="rId12"/>
    <p:sldId id="268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7" d="100"/>
          <a:sy n="77" d="100"/>
        </p:scale>
        <p:origin x="826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577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3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01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665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01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87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56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441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77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91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489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5CE1F5-47FE-44AF-9231-58CCA1777B9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43B94-DE14-4DE2-8F62-81EF19EBC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7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90625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to Optical Engineering for the Biological Sciences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752600"/>
          </a:xfrm>
        </p:spPr>
        <p:txBody>
          <a:bodyPr/>
          <a:lstStyle/>
          <a:p>
            <a:r>
              <a:rPr lang="en-US" dirty="0"/>
              <a:t>Tom Zimmerman</a:t>
            </a:r>
          </a:p>
          <a:p>
            <a:r>
              <a:rPr lang="en-US" dirty="0"/>
              <a:t>IBM Research-Almaden</a:t>
            </a:r>
          </a:p>
          <a:p>
            <a:r>
              <a:rPr lang="en-US" dirty="0"/>
              <a:t>July 16, 2019</a:t>
            </a:r>
          </a:p>
        </p:txBody>
      </p:sp>
      <p:pic>
        <p:nvPicPr>
          <p:cNvPr id="4" name="Picture 2" descr="Image result for nsf logo">
            <a:extLst>
              <a:ext uri="{FF2B5EF4-FFF2-40B4-BE49-F238E27FC236}">
                <a16:creationId xmlns:a16="http://schemas.microsoft.com/office/drawing/2014/main" id="{F145423E-A16F-19D4-6F6C-97B9ABBE4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5786458"/>
            <a:ext cx="1066800" cy="107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F42DAE-9DAA-0D0C-8B96-74CB50181B9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0129" y="5943600"/>
            <a:ext cx="2497854" cy="8881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12C1B5-705E-EBF5-67E1-B5DEACE4D8F7}"/>
              </a:ext>
            </a:extLst>
          </p:cNvPr>
          <p:cNvSpPr/>
          <p:nvPr/>
        </p:nvSpPr>
        <p:spPr>
          <a:xfrm>
            <a:off x="1078489" y="5943600"/>
            <a:ext cx="55625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This material is based upon work supported by the NSF under Grant No. </a:t>
            </a:r>
            <a:r>
              <a:rPr lang="en-US" sz="1200" b="1" dirty="0"/>
              <a:t>DBI-1548297</a:t>
            </a:r>
            <a:r>
              <a:rPr lang="en-US" sz="1200" dirty="0"/>
              <a:t>.  </a:t>
            </a:r>
          </a:p>
          <a:p>
            <a:r>
              <a:rPr lang="en-US" sz="1200" b="1" dirty="0"/>
              <a:t>Disclaimer:  </a:t>
            </a:r>
            <a:r>
              <a:rPr lang="en-US" sz="1200" dirty="0"/>
              <a:t>Any opinions, findings and conclusions or recommendations expressed in this material are those of the authors and do not necessarily reflect the views of the National Science Foundation. </a:t>
            </a:r>
          </a:p>
        </p:txBody>
      </p:sp>
    </p:spTree>
    <p:extLst>
      <p:ext uri="{BB962C8B-B14F-4D97-AF65-F5344CB8AC3E}">
        <p14:creationId xmlns:p14="http://schemas.microsoft.com/office/powerpoint/2010/main" val="11097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24000"/>
            <a:ext cx="6362700" cy="384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676400" y="304800"/>
            <a:ext cx="62881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Refraction &amp; Snell’s Law</a:t>
            </a:r>
          </a:p>
        </p:txBody>
      </p:sp>
    </p:spTree>
    <p:extLst>
      <p:ext uri="{BB962C8B-B14F-4D97-AF65-F5344CB8AC3E}">
        <p14:creationId xmlns:p14="http://schemas.microsoft.com/office/powerpoint/2010/main" val="3494021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3581400" cy="6766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3581400" y="12441"/>
            <a:ext cx="5562600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Ray Tracing for Thin Lens</a:t>
            </a:r>
          </a:p>
          <a:p>
            <a:r>
              <a:rPr lang="en-US" sz="3200" dirty="0"/>
              <a:t>(a) Ray passing through lens center remains un-deviated</a:t>
            </a:r>
          </a:p>
          <a:p>
            <a:endParaRPr lang="en-US" sz="3200" dirty="0"/>
          </a:p>
          <a:p>
            <a:r>
              <a:rPr lang="en-US" sz="3200" dirty="0"/>
              <a:t>(b) Ray parallel to optical axis passes through rear focal point.</a:t>
            </a:r>
          </a:p>
          <a:p>
            <a:endParaRPr lang="en-US" sz="3200" dirty="0"/>
          </a:p>
          <a:p>
            <a:r>
              <a:rPr lang="en-US" sz="3200" dirty="0"/>
              <a:t>(c) Ray passing through front focal point refracted parallel to optical axis. </a:t>
            </a:r>
          </a:p>
          <a:p>
            <a:endParaRPr lang="en-US" sz="3200" dirty="0"/>
          </a:p>
          <a:p>
            <a:r>
              <a:rPr lang="en-US" sz="3200" dirty="0"/>
              <a:t>(d) Intersection of two of three rays defines the image plane.</a:t>
            </a:r>
          </a:p>
        </p:txBody>
      </p:sp>
    </p:spTree>
    <p:extLst>
      <p:ext uri="{BB962C8B-B14F-4D97-AF65-F5344CB8AC3E}">
        <p14:creationId xmlns:p14="http://schemas.microsoft.com/office/powerpoint/2010/main" val="617517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740" y="381000"/>
            <a:ext cx="4980796" cy="6417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3858062" y="1447800"/>
            <a:ext cx="1114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Telescope</a:t>
            </a:r>
          </a:p>
        </p:txBody>
      </p:sp>
      <p:sp>
        <p:nvSpPr>
          <p:cNvPr id="8" name="Rectangle 7"/>
          <p:cNvSpPr/>
          <p:nvPr/>
        </p:nvSpPr>
        <p:spPr>
          <a:xfrm>
            <a:off x="3888437" y="2837765"/>
            <a:ext cx="1289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Microscope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888436" y="32361"/>
            <a:ext cx="1289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Microscope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88437" y="4114800"/>
            <a:ext cx="1142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Copy Lens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721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2" r="10311" b="81001"/>
          <a:stretch/>
        </p:blipFill>
        <p:spPr bwMode="auto">
          <a:xfrm>
            <a:off x="4857750" y="3895039"/>
            <a:ext cx="4295775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425" y="457200"/>
            <a:ext cx="6140450" cy="277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56" b="38144"/>
          <a:stretch/>
        </p:blipFill>
        <p:spPr bwMode="auto">
          <a:xfrm>
            <a:off x="0" y="3856939"/>
            <a:ext cx="4572144" cy="1172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84815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A70315-B561-43E9-9DA6-B35180C984EA}"/>
              </a:ext>
            </a:extLst>
          </p:cNvPr>
          <p:cNvSpPr txBox="1"/>
          <p:nvPr/>
        </p:nvSpPr>
        <p:spPr>
          <a:xfrm>
            <a:off x="2701334" y="9526"/>
            <a:ext cx="40694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Excerpts from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7EF5F2-2A6B-4B17-B2A1-98A159CBEF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33" t="15926" r="32500" b="4074"/>
          <a:stretch/>
        </p:blipFill>
        <p:spPr>
          <a:xfrm>
            <a:off x="2614640" y="942379"/>
            <a:ext cx="4156141" cy="590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77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96"/>
          <a:stretch/>
        </p:blipFill>
        <p:spPr bwMode="auto">
          <a:xfrm>
            <a:off x="0" y="1701949"/>
            <a:ext cx="4547599" cy="3360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77"/>
          <a:stretch/>
        </p:blipFill>
        <p:spPr bwMode="auto">
          <a:xfrm>
            <a:off x="4874751" y="1447800"/>
            <a:ext cx="4277025" cy="3868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8824EC-1512-4C56-ACB9-B563AB73E3B5}"/>
              </a:ext>
            </a:extLst>
          </p:cNvPr>
          <p:cNvSpPr txBox="1"/>
          <p:nvPr/>
        </p:nvSpPr>
        <p:spPr>
          <a:xfrm>
            <a:off x="1295400" y="304800"/>
            <a:ext cx="69401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Multi-Function Light Microscope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8D152E-B1FC-4B29-B99A-AB3A7B67B2C6}"/>
              </a:ext>
            </a:extLst>
          </p:cNvPr>
          <p:cNvSpPr txBox="1"/>
          <p:nvPr/>
        </p:nvSpPr>
        <p:spPr>
          <a:xfrm>
            <a:off x="914400" y="5282851"/>
            <a:ext cx="79469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Upright Stand                Inverted Stand</a:t>
            </a:r>
          </a:p>
        </p:txBody>
      </p:sp>
    </p:spTree>
    <p:extLst>
      <p:ext uri="{BB962C8B-B14F-4D97-AF65-F5344CB8AC3E}">
        <p14:creationId xmlns:p14="http://schemas.microsoft.com/office/powerpoint/2010/main" val="136264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71475"/>
            <a:ext cx="2755900" cy="611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752600"/>
            <a:ext cx="4247145" cy="301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3870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-6220"/>
            <a:ext cx="5562600" cy="6845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0293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435" y="304800"/>
            <a:ext cx="6991350" cy="513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743200" y="55626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c = </a:t>
            </a:r>
            <a:r>
              <a:rPr lang="en-US" dirty="0" err="1"/>
              <a:t>freq</a:t>
            </a:r>
            <a:r>
              <a:rPr lang="en-US" dirty="0"/>
              <a:t>*wavelength</a:t>
            </a:r>
          </a:p>
          <a:p>
            <a:r>
              <a:rPr lang="en-US" dirty="0"/>
              <a:t>Energy</a:t>
            </a:r>
            <a:r>
              <a:rPr lang="en-US" i="1" dirty="0"/>
              <a:t> </a:t>
            </a:r>
            <a:r>
              <a:rPr lang="en-US" dirty="0"/>
              <a:t>= </a:t>
            </a:r>
            <a:r>
              <a:rPr lang="en-US" dirty="0" err="1"/>
              <a:t>PlanksConstant</a:t>
            </a:r>
            <a:r>
              <a:rPr lang="en-US" dirty="0"/>
              <a:t>*</a:t>
            </a:r>
            <a:r>
              <a:rPr lang="en-US" dirty="0" err="1"/>
              <a:t>freq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446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2" name="Picture 8" descr="Image result for wavelength frequenc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02756"/>
            <a:ext cx="5962650" cy="348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383EB5F-E781-4452-9226-57345AED3019}"/>
              </a:ext>
            </a:extLst>
          </p:cNvPr>
          <p:cNvGrpSpPr/>
          <p:nvPr/>
        </p:nvGrpSpPr>
        <p:grpSpPr>
          <a:xfrm>
            <a:off x="1447800" y="3846738"/>
            <a:ext cx="7239000" cy="3000376"/>
            <a:chOff x="1447800" y="3846738"/>
            <a:chExt cx="4629150" cy="3000376"/>
          </a:xfrm>
        </p:grpSpPr>
        <p:pic>
          <p:nvPicPr>
            <p:cNvPr id="6150" name="Picture 6" descr="Image result for wave frequency phas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7800" y="3846738"/>
              <a:ext cx="4629150" cy="30003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1752600" y="3962400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2389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33600"/>
            <a:ext cx="9067800" cy="391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43200" y="76200"/>
            <a:ext cx="40421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Types of Light</a:t>
            </a:r>
          </a:p>
        </p:txBody>
      </p:sp>
      <p:sp>
        <p:nvSpPr>
          <p:cNvPr id="2" name="Rectangle 1"/>
          <p:cNvSpPr/>
          <p:nvPr/>
        </p:nvSpPr>
        <p:spPr>
          <a:xfrm>
            <a:off x="307911" y="1280342"/>
            <a:ext cx="228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Same wavelength</a:t>
            </a:r>
          </a:p>
        </p:txBody>
      </p:sp>
      <p:sp>
        <p:nvSpPr>
          <p:cNvPr id="4" name="Rectangle 3"/>
          <p:cNvSpPr/>
          <p:nvPr/>
        </p:nvSpPr>
        <p:spPr>
          <a:xfrm>
            <a:off x="2838062" y="1133195"/>
            <a:ext cx="1828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E vectors vibrate in parallel planes</a:t>
            </a:r>
          </a:p>
        </p:txBody>
      </p:sp>
      <p:sp>
        <p:nvSpPr>
          <p:cNvPr id="6" name="Rectangle 5"/>
          <p:cNvSpPr/>
          <p:nvPr/>
        </p:nvSpPr>
        <p:spPr>
          <a:xfrm>
            <a:off x="5091405" y="1225528"/>
            <a:ext cx="1828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Same phase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7776" y="1220080"/>
            <a:ext cx="1295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Coaxial</a:t>
            </a:r>
          </a:p>
        </p:txBody>
      </p:sp>
    </p:spTree>
    <p:extLst>
      <p:ext uri="{BB962C8B-B14F-4D97-AF65-F5344CB8AC3E}">
        <p14:creationId xmlns:p14="http://schemas.microsoft.com/office/powerpoint/2010/main" val="2206046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094" y="402378"/>
            <a:ext cx="9181094" cy="6474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8200" y="76199"/>
            <a:ext cx="792851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/>
              <a:t>Rhodopsin in rod cells 40 time more sensitive than cone cells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8200" y="1905000"/>
            <a:ext cx="13420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/>
              <a:t>Cones</a:t>
            </a:r>
          </a:p>
          <a:p>
            <a:pPr algn="ctr"/>
            <a:r>
              <a:rPr lang="en-US" sz="3600" b="1" dirty="0"/>
              <a:t>Day</a:t>
            </a:r>
          </a:p>
          <a:p>
            <a:pPr algn="ctr"/>
            <a:r>
              <a:rPr lang="en-US" sz="3600" b="1" dirty="0"/>
              <a:t>5%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96452" y="1219200"/>
            <a:ext cx="122713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/>
              <a:t>Rods</a:t>
            </a:r>
          </a:p>
          <a:p>
            <a:pPr algn="ctr"/>
            <a:r>
              <a:rPr lang="en-US" sz="3600" b="1" dirty="0"/>
              <a:t>Night</a:t>
            </a:r>
          </a:p>
          <a:p>
            <a:pPr algn="ctr"/>
            <a:r>
              <a:rPr lang="en-US" sz="3600" b="1" dirty="0"/>
              <a:t>95%</a:t>
            </a:r>
          </a:p>
        </p:txBody>
      </p:sp>
    </p:spTree>
    <p:extLst>
      <p:ext uri="{BB962C8B-B14F-4D97-AF65-F5344CB8AC3E}">
        <p14:creationId xmlns:p14="http://schemas.microsoft.com/office/powerpoint/2010/main" val="3743968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186</Words>
  <Application>Microsoft Office PowerPoint</Application>
  <PresentationFormat>On-screen Show (4:3)</PresentationFormat>
  <Paragraphs>37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Introduction to Optical Engineering for the Biological Sciences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IBM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tzim</dc:creator>
  <cp:lastModifiedBy>Thomas Zimmerman</cp:lastModifiedBy>
  <cp:revision>19</cp:revision>
  <dcterms:created xsi:type="dcterms:W3CDTF">2019-07-11T06:32:48Z</dcterms:created>
  <dcterms:modified xsi:type="dcterms:W3CDTF">2023-05-13T22:45:50Z</dcterms:modified>
</cp:coreProperties>
</file>

<file path=docProps/thumbnail.jpeg>
</file>